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0951D8-DABF-4047-8AA7-C3782564108A}"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44148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51D8-DABF-4047-8AA7-C3782564108A}"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2093793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51D8-DABF-4047-8AA7-C3782564108A}"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111361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51D8-DABF-4047-8AA7-C3782564108A}"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3315766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0951D8-DABF-4047-8AA7-C3782564108A}" type="datetimeFigureOut">
              <a:rPr lang="en-US" smtClean="0"/>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35873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0951D8-DABF-4047-8AA7-C3782564108A}"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3916837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0951D8-DABF-4047-8AA7-C3782564108A}" type="datetimeFigureOut">
              <a:rPr lang="en-US" smtClean="0"/>
              <a:t>10/30/2023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128765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0951D8-DABF-4047-8AA7-C3782564108A}" type="datetimeFigureOut">
              <a:rPr lang="en-US" smtClean="0"/>
              <a:t>10/30/2023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3447369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0951D8-DABF-4047-8AA7-C3782564108A}" type="datetimeFigureOut">
              <a:rPr lang="en-US" smtClean="0"/>
              <a:t>10/30/2023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344173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B0951D8-DABF-4047-8AA7-C3782564108A}"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1979920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B0951D8-DABF-4047-8AA7-C3782564108A}" type="datetimeFigureOut">
              <a:rPr lang="en-US" smtClean="0"/>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2FF65-8C7D-4840-972F-EAB744A046B8}" type="slidenum">
              <a:rPr lang="en-US" smtClean="0"/>
              <a:t>‹#›</a:t>
            </a:fld>
            <a:endParaRPr lang="en-US"/>
          </a:p>
        </p:txBody>
      </p:sp>
    </p:spTree>
    <p:extLst>
      <p:ext uri="{BB962C8B-B14F-4D97-AF65-F5344CB8AC3E}">
        <p14:creationId xmlns:p14="http://schemas.microsoft.com/office/powerpoint/2010/main" val="1741737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951D8-DABF-4047-8AA7-C3782564108A}" type="datetimeFigureOut">
              <a:rPr lang="en-US" smtClean="0"/>
              <a:t>10/30/2023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B2FF65-8C7D-4840-972F-EAB744A046B8}" type="slidenum">
              <a:rPr lang="en-US" smtClean="0"/>
              <a:t>‹#›</a:t>
            </a:fld>
            <a:endParaRPr lang="en-US"/>
          </a:p>
        </p:txBody>
      </p:sp>
    </p:spTree>
    <p:extLst>
      <p:ext uri="{BB962C8B-B14F-4D97-AF65-F5344CB8AC3E}">
        <p14:creationId xmlns:p14="http://schemas.microsoft.com/office/powerpoint/2010/main" val="101347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3371" y="1827757"/>
            <a:ext cx="9144000" cy="2387600"/>
          </a:xfrm>
        </p:spPr>
        <p:txBody>
          <a:bodyPr>
            <a:normAutofit fontScale="90000"/>
          </a:bodyPr>
          <a:lstStyle/>
          <a:p>
            <a:r>
              <a:rPr lang="en-US" dirty="0" smtClean="0"/>
              <a:t>PART A</a:t>
            </a:r>
            <a:br>
              <a:rPr lang="en-US" dirty="0" smtClean="0"/>
            </a:br>
            <a:r>
              <a:rPr lang="en-US" dirty="0" smtClean="0"/>
              <a:t>4. ICT Skills</a:t>
            </a:r>
            <a:r>
              <a:rPr lang="en-US" dirty="0"/>
              <a:t>	</a:t>
            </a:r>
            <a:br>
              <a:rPr lang="en-US" dirty="0"/>
            </a:br>
            <a:endParaRPr lang="en-US" dirty="0"/>
          </a:p>
        </p:txBody>
      </p:sp>
    </p:spTree>
    <p:extLst>
      <p:ext uri="{BB962C8B-B14F-4D97-AF65-F5344CB8AC3E}">
        <p14:creationId xmlns:p14="http://schemas.microsoft.com/office/powerpoint/2010/main" val="1784519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Computer Security and </a:t>
            </a:r>
            <a:r>
              <a:rPr lang="en-US" b="1" dirty="0" smtClean="0">
                <a:solidFill>
                  <a:srgbClr val="FF0000"/>
                </a:solidFill>
              </a:rPr>
              <a:t>Privacy</a:t>
            </a:r>
            <a:endParaRPr lang="en-US" dirty="0">
              <a:solidFill>
                <a:srgbClr val="FF0000"/>
              </a:solidFill>
            </a:endParaRPr>
          </a:p>
        </p:txBody>
      </p:sp>
      <p:sp>
        <p:nvSpPr>
          <p:cNvPr id="3" name="Content Placeholder 2"/>
          <p:cNvSpPr>
            <a:spLocks noGrp="1"/>
          </p:cNvSpPr>
          <p:nvPr>
            <p:ph idx="1"/>
          </p:nvPr>
        </p:nvSpPr>
        <p:spPr>
          <a:xfrm>
            <a:off x="642257" y="1512115"/>
            <a:ext cx="10892246" cy="4875621"/>
          </a:xfrm>
        </p:spPr>
        <p:txBody>
          <a:bodyPr>
            <a:normAutofit fontScale="92500" lnSpcReduction="20000"/>
          </a:bodyPr>
          <a:lstStyle/>
          <a:p>
            <a:pPr fontAlgn="base"/>
            <a:r>
              <a:rPr lang="en-US" b="1" dirty="0"/>
              <a:t>Threats to Computer</a:t>
            </a:r>
            <a:endParaRPr lang="en-US" u="none" strike="noStrike" dirty="0" smtClean="0">
              <a:effectLst/>
            </a:endParaRPr>
          </a:p>
          <a:p>
            <a:pPr fontAlgn="base"/>
            <a:r>
              <a:rPr lang="en-US" u="none" strike="noStrike" dirty="0" smtClean="0">
                <a:effectLst/>
              </a:rPr>
              <a:t>Threats are the ways in which personal information can be leaked from a computer without our knowledge.</a:t>
            </a:r>
            <a:br>
              <a:rPr lang="en-US" u="none" strike="noStrike" dirty="0" smtClean="0">
                <a:effectLst/>
              </a:rPr>
            </a:br>
            <a:endParaRPr lang="en-US" u="none" strike="noStrike" dirty="0" smtClean="0">
              <a:effectLst/>
            </a:endParaRPr>
          </a:p>
          <a:p>
            <a:pPr fontAlgn="base"/>
            <a:r>
              <a:rPr lang="en-US" b="1" dirty="0"/>
              <a:t>(a) Theft:</a:t>
            </a:r>
            <a:r>
              <a:rPr lang="en-US" u="none" strike="noStrike" dirty="0" smtClean="0">
                <a:effectLst/>
              </a:rPr>
              <a:t> Theft means stealing of information or hardware. These may be of three types:</a:t>
            </a:r>
            <a:br>
              <a:rPr lang="en-US" u="none" strike="noStrike" dirty="0" smtClean="0">
                <a:effectLst/>
              </a:rPr>
            </a:br>
            <a:endParaRPr lang="en-US" u="none" strike="noStrike" dirty="0" smtClean="0">
              <a:effectLst/>
            </a:endParaRPr>
          </a:p>
          <a:p>
            <a:pPr lvl="1" fontAlgn="base"/>
            <a:r>
              <a:rPr lang="en-US" b="1" dirty="0" smtClean="0"/>
              <a:t>Physical</a:t>
            </a:r>
            <a:r>
              <a:rPr lang="en-US" b="1" dirty="0"/>
              <a:t>:</a:t>
            </a:r>
            <a:r>
              <a:rPr lang="en-US" u="none" strike="noStrike" dirty="0" smtClean="0">
                <a:effectLst/>
              </a:rPr>
              <a:t> Where a person may steal your desktop computer or laptop.</a:t>
            </a:r>
            <a:br>
              <a:rPr lang="en-US" u="none" strike="noStrike" dirty="0" smtClean="0">
                <a:effectLst/>
              </a:rPr>
            </a:br>
            <a:endParaRPr lang="en-US" u="none" strike="noStrike" dirty="0" smtClean="0">
              <a:effectLst/>
            </a:endParaRPr>
          </a:p>
          <a:p>
            <a:pPr lvl="1" fontAlgn="base"/>
            <a:r>
              <a:rPr lang="en-US" b="1" dirty="0" smtClean="0"/>
              <a:t>Identity</a:t>
            </a:r>
            <a:r>
              <a:rPr lang="en-US" u="none" strike="noStrike" dirty="0" smtClean="0">
                <a:effectLst/>
              </a:rPr>
              <a:t>: Where a hacker steals your personal information and assumes your identity. Using this false identity, the hacker can gain access to your account information or perform illegal activity.</a:t>
            </a:r>
            <a:br>
              <a:rPr lang="en-US" u="none" strike="noStrike" dirty="0" smtClean="0">
                <a:effectLst/>
              </a:rPr>
            </a:br>
            <a:endParaRPr lang="en-US" u="none" strike="noStrike" dirty="0" smtClean="0">
              <a:effectLst/>
            </a:endParaRPr>
          </a:p>
          <a:p>
            <a:pPr lvl="1" fontAlgn="base"/>
            <a:r>
              <a:rPr lang="en-US" b="1" dirty="0" smtClean="0"/>
              <a:t>Software </a:t>
            </a:r>
            <a:r>
              <a:rPr lang="en-US" b="1" dirty="0"/>
              <a:t>Piracy:</a:t>
            </a:r>
            <a:r>
              <a:rPr lang="en-US" u="none" strike="noStrike" dirty="0" smtClean="0">
                <a:effectLst/>
              </a:rPr>
              <a:t> This is stealing of software and includes using or distributing unlicensed and </a:t>
            </a:r>
            <a:r>
              <a:rPr lang="en-US" u="none" strike="noStrike" dirty="0" err="1" smtClean="0">
                <a:effectLst/>
              </a:rPr>
              <a:t>unauthorised</a:t>
            </a:r>
            <a:r>
              <a:rPr lang="en-US" u="none" strike="noStrike" dirty="0" smtClean="0">
                <a:effectLst/>
              </a:rPr>
              <a:t> copies of a computer program or software.</a:t>
            </a:r>
            <a:br>
              <a:rPr lang="en-US" u="none" strike="noStrike" dirty="0" smtClean="0">
                <a:effectLst/>
              </a:rPr>
            </a:br>
            <a:endParaRPr lang="en-US" dirty="0"/>
          </a:p>
        </p:txBody>
      </p:sp>
    </p:spTree>
    <p:extLst>
      <p:ext uri="{BB962C8B-B14F-4D97-AF65-F5344CB8AC3E}">
        <p14:creationId xmlns:p14="http://schemas.microsoft.com/office/powerpoint/2010/main" val="330198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36458"/>
            <a:ext cx="11310257" cy="5855335"/>
          </a:xfrm>
        </p:spPr>
        <p:txBody>
          <a:bodyPr>
            <a:normAutofit fontScale="92500"/>
          </a:bodyPr>
          <a:lstStyle/>
          <a:p>
            <a:pPr fontAlgn="base"/>
            <a:r>
              <a:rPr lang="en-US" b="1" dirty="0"/>
              <a:t>(b) Virus: </a:t>
            </a:r>
            <a:r>
              <a:rPr lang="en-US" dirty="0"/>
              <a:t>Viruses are computer programs that can damage the data and software programs or steal the information stored on a computer. Major types of viruses are Worms and Trojan Horse</a:t>
            </a:r>
            <a:r>
              <a:rPr lang="en-US" dirty="0" smtClean="0"/>
              <a:t>.</a:t>
            </a:r>
            <a:r>
              <a:rPr lang="en-US" dirty="0"/>
              <a:t/>
            </a:r>
            <a:br>
              <a:rPr lang="en-US" dirty="0"/>
            </a:br>
            <a:endParaRPr lang="en-US" dirty="0"/>
          </a:p>
          <a:p>
            <a:pPr lvl="1" fontAlgn="base"/>
            <a:r>
              <a:rPr lang="en-US" b="1" dirty="0"/>
              <a:t>Worms:</a:t>
            </a:r>
            <a:r>
              <a:rPr lang="en-US" dirty="0"/>
              <a:t> These are viruses that replicate themselves and spread to all files once </a:t>
            </a:r>
            <a:r>
              <a:rPr lang="en-US" dirty="0" smtClean="0"/>
              <a:t>they attack </a:t>
            </a:r>
            <a:r>
              <a:rPr lang="en-US" dirty="0"/>
              <a:t>a computer. This makes it very difficult to remove them</a:t>
            </a:r>
            <a:r>
              <a:rPr lang="en-US" dirty="0" smtClean="0"/>
              <a:t>.</a:t>
            </a:r>
            <a:r>
              <a:rPr lang="en-US" b="1" dirty="0"/>
              <a:t/>
            </a:r>
            <a:br>
              <a:rPr lang="en-US" b="1" dirty="0"/>
            </a:br>
            <a:endParaRPr lang="en-US" dirty="0"/>
          </a:p>
          <a:p>
            <a:pPr lvl="1" fontAlgn="base"/>
            <a:r>
              <a:rPr lang="en-US" b="1" dirty="0"/>
              <a:t>Trojan Horse: </a:t>
            </a:r>
            <a:r>
              <a:rPr lang="en-US" dirty="0"/>
              <a:t>A Trojan Horse disguises itself i.e., it appears to be a useful software program but once it reaches a computer it starts behaving like a virus and destroying data</a:t>
            </a:r>
            <a:r>
              <a:rPr lang="en-US" dirty="0" smtClean="0"/>
              <a:t>.</a:t>
            </a:r>
            <a:r>
              <a:rPr lang="en-US" dirty="0"/>
              <a:t/>
            </a:r>
            <a:br>
              <a:rPr lang="en-US" dirty="0"/>
            </a:br>
            <a:endParaRPr lang="en-US" dirty="0"/>
          </a:p>
          <a:p>
            <a:pPr lvl="1" fontAlgn="base"/>
            <a:r>
              <a:rPr lang="en-US" b="1" dirty="0" smtClean="0"/>
              <a:t>Online </a:t>
            </a:r>
            <a:r>
              <a:rPr lang="en-US" b="1" dirty="0"/>
              <a:t>Predator: </a:t>
            </a:r>
            <a:r>
              <a:rPr lang="en-US" dirty="0"/>
              <a:t>Online predators are people who trap you into inappropriate </a:t>
            </a:r>
            <a:r>
              <a:rPr lang="en-US" dirty="0" smtClean="0"/>
              <a:t>relationships. They </a:t>
            </a:r>
            <a:r>
              <a:rPr lang="en-US" dirty="0"/>
              <a:t>may be older people posing to be your age, bullying you into doing illegal </a:t>
            </a:r>
            <a:r>
              <a:rPr lang="en-US" dirty="0" smtClean="0"/>
              <a:t>activities online </a:t>
            </a:r>
            <a:r>
              <a:rPr lang="en-US" dirty="0"/>
              <a:t>and sometimes face to face</a:t>
            </a:r>
            <a:r>
              <a:rPr lang="en-US" dirty="0" smtClean="0"/>
              <a:t>.</a:t>
            </a:r>
            <a:endParaRPr lang="en-US" dirty="0"/>
          </a:p>
          <a:p>
            <a:pPr lvl="1" fontAlgn="base"/>
            <a:r>
              <a:rPr lang="en-US" b="1" dirty="0" smtClean="0"/>
              <a:t>Internet </a:t>
            </a:r>
            <a:r>
              <a:rPr lang="en-US" b="1" dirty="0"/>
              <a:t>Scams: </a:t>
            </a:r>
            <a:r>
              <a:rPr lang="en-US" dirty="0"/>
              <a:t>Sometimes you may receive very attractive offers saying you have won huge money in a lottery and that you can claim the prize by depositing a certain amount of money. When you deposit the money using credit card or online banking, you not only lose the deposit money but your card/account information may be misused later</a:t>
            </a:r>
          </a:p>
          <a:p>
            <a:endParaRPr lang="en-US" dirty="0"/>
          </a:p>
        </p:txBody>
      </p:sp>
    </p:spTree>
    <p:extLst>
      <p:ext uri="{BB962C8B-B14F-4D97-AF65-F5344CB8AC3E}">
        <p14:creationId xmlns:p14="http://schemas.microsoft.com/office/powerpoint/2010/main" val="2822860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066" y="208373"/>
            <a:ext cx="10515600" cy="1325563"/>
          </a:xfrm>
        </p:spPr>
        <p:txBody>
          <a:bodyPr/>
          <a:lstStyle/>
          <a:p>
            <a:r>
              <a:rPr lang="en-US" b="1" dirty="0"/>
              <a:t>Protecting your Data</a:t>
            </a:r>
            <a:endParaRPr lang="en-US" dirty="0"/>
          </a:p>
        </p:txBody>
      </p:sp>
      <p:sp>
        <p:nvSpPr>
          <p:cNvPr id="3" name="Content Placeholder 2"/>
          <p:cNvSpPr>
            <a:spLocks noGrp="1"/>
          </p:cNvSpPr>
          <p:nvPr>
            <p:ph idx="1"/>
          </p:nvPr>
        </p:nvSpPr>
        <p:spPr>
          <a:xfrm>
            <a:off x="655320" y="1368425"/>
            <a:ext cx="11140440" cy="5163004"/>
          </a:xfrm>
        </p:spPr>
        <p:txBody>
          <a:bodyPr>
            <a:normAutofit fontScale="85000" lnSpcReduction="20000"/>
          </a:bodyPr>
          <a:lstStyle/>
          <a:p>
            <a:pPr fontAlgn="base"/>
            <a:r>
              <a:rPr lang="en-US" b="1" dirty="0"/>
              <a:t>(a) Use passwords to login to your computer:</a:t>
            </a:r>
            <a:r>
              <a:rPr lang="en-US" dirty="0"/>
              <a:t> Use passwords that are difficult to guess. Passwords are difficult to hack if they are a mix of small (For example ‘a b c d’) and capital letters (For example, ‘H J E R’), numbers (For example ‘8 7 6 5’) and special </a:t>
            </a:r>
            <a:r>
              <a:rPr lang="en-US" dirty="0" smtClean="0"/>
              <a:t>characters (</a:t>
            </a:r>
            <a:r>
              <a:rPr lang="en-US" dirty="0"/>
              <a:t>For example, ’% ^ # $’). This would prevent </a:t>
            </a:r>
            <a:r>
              <a:rPr lang="en-US" dirty="0" err="1"/>
              <a:t>unauthorised</a:t>
            </a:r>
            <a:r>
              <a:rPr lang="en-US" dirty="0"/>
              <a:t> people from using your computer</a:t>
            </a:r>
            <a:r>
              <a:rPr lang="en-US" dirty="0" smtClean="0"/>
              <a:t>.</a:t>
            </a:r>
            <a:r>
              <a:rPr lang="en-US" dirty="0"/>
              <a:t/>
            </a:r>
            <a:br>
              <a:rPr lang="en-US" dirty="0"/>
            </a:br>
            <a:endParaRPr lang="en-US" dirty="0"/>
          </a:p>
          <a:p>
            <a:pPr fontAlgn="base"/>
            <a:r>
              <a:rPr lang="en-US" b="1" dirty="0"/>
              <a:t>(b) Install Anti-virus and Firewall:</a:t>
            </a:r>
            <a:r>
              <a:rPr lang="en-US" dirty="0"/>
              <a:t> Anti-viruses and Firewall monitor the data coming in and out of a computer and prevent and viruses from entering. Anti-viruses can also detect and clean viruses that may have entered a computer</a:t>
            </a:r>
            <a:r>
              <a:rPr lang="en-US" dirty="0" smtClean="0"/>
              <a:t>.</a:t>
            </a:r>
            <a:r>
              <a:rPr lang="en-US" dirty="0"/>
              <a:t/>
            </a:r>
            <a:br>
              <a:rPr lang="en-US" dirty="0"/>
            </a:br>
            <a:endParaRPr lang="en-US" dirty="0"/>
          </a:p>
          <a:p>
            <a:pPr fontAlgn="base"/>
            <a:r>
              <a:rPr lang="en-US" b="1" dirty="0"/>
              <a:t>(c) Encrypt Data: </a:t>
            </a:r>
            <a:r>
              <a:rPr lang="en-US" dirty="0"/>
              <a:t>This is usually done by banks and companies in which important customer information is stored. They can encrypt their entire hard disk using the encrypting feature in Windows (</a:t>
            </a:r>
            <a:r>
              <a:rPr lang="en-US" dirty="0" err="1"/>
              <a:t>Bitlocker</a:t>
            </a:r>
            <a:r>
              <a:rPr lang="en-US" dirty="0"/>
              <a:t>). This would force users to use a decryption password (or key) before starting the computer thus preventing </a:t>
            </a:r>
            <a:r>
              <a:rPr lang="en-US" dirty="0" err="1"/>
              <a:t>unauthorised</a:t>
            </a:r>
            <a:r>
              <a:rPr lang="en-US" dirty="0"/>
              <a:t> usage</a:t>
            </a:r>
            <a:r>
              <a:rPr lang="en-US" dirty="0" smtClean="0"/>
              <a:t>.</a:t>
            </a:r>
            <a:r>
              <a:rPr lang="en-US" dirty="0"/>
              <a:t/>
            </a:r>
            <a:br>
              <a:rPr lang="en-US" dirty="0"/>
            </a:br>
            <a:endParaRPr lang="en-US" dirty="0"/>
          </a:p>
          <a:p>
            <a:pPr fontAlgn="base"/>
            <a:r>
              <a:rPr lang="en-US" b="1" dirty="0"/>
              <a:t>(d) Secure sites:</a:t>
            </a:r>
            <a:r>
              <a:rPr lang="en-US" dirty="0"/>
              <a:t> Give details of your credit card or bank account only on secure sites. See in the address bar of the browser. If the site address starts with https://and a lock symbol, then it is safe to give your credit card and bank details</a:t>
            </a:r>
          </a:p>
          <a:p>
            <a:endParaRPr lang="en-US" dirty="0"/>
          </a:p>
        </p:txBody>
      </p:sp>
    </p:spTree>
    <p:extLst>
      <p:ext uri="{BB962C8B-B14F-4D97-AF65-F5344CB8AC3E}">
        <p14:creationId xmlns:p14="http://schemas.microsoft.com/office/powerpoint/2010/main" val="198165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208371"/>
            <a:ext cx="10515600" cy="1325563"/>
          </a:xfrm>
        </p:spPr>
        <p:txBody>
          <a:bodyPr/>
          <a:lstStyle/>
          <a:p>
            <a:r>
              <a:rPr lang="en-US" b="1" dirty="0">
                <a:solidFill>
                  <a:srgbClr val="FF0000"/>
                </a:solidFill>
              </a:rPr>
              <a:t>Basic Computer Operations</a:t>
            </a:r>
            <a:r>
              <a:rPr lang="en-US" b="1" dirty="0"/>
              <a:t/>
            </a:r>
            <a:br>
              <a:rPr lang="en-US" b="1" dirty="0"/>
            </a:br>
            <a:endParaRPr lang="en-US" dirty="0"/>
          </a:p>
        </p:txBody>
      </p:sp>
      <p:sp>
        <p:nvSpPr>
          <p:cNvPr id="3" name="Content Placeholder 2"/>
          <p:cNvSpPr>
            <a:spLocks noGrp="1"/>
          </p:cNvSpPr>
          <p:nvPr>
            <p:ph idx="1"/>
          </p:nvPr>
        </p:nvSpPr>
        <p:spPr>
          <a:xfrm>
            <a:off x="274320" y="1084217"/>
            <a:ext cx="11521440" cy="5092746"/>
          </a:xfrm>
        </p:spPr>
        <p:txBody>
          <a:bodyPr>
            <a:normAutofit fontScale="85000" lnSpcReduction="20000"/>
          </a:bodyPr>
          <a:lstStyle/>
          <a:p>
            <a:pPr algn="just"/>
            <a:r>
              <a:rPr lang="en-US" dirty="0"/>
              <a:t>ICT </a:t>
            </a:r>
            <a:r>
              <a:rPr lang="en-US" dirty="0" smtClean="0"/>
              <a:t>(Information and </a:t>
            </a:r>
            <a:r>
              <a:rPr lang="en-US" dirty="0"/>
              <a:t>C</a:t>
            </a:r>
            <a:r>
              <a:rPr lang="en-US" dirty="0" smtClean="0"/>
              <a:t>ommunication </a:t>
            </a:r>
            <a:r>
              <a:rPr lang="en-US" dirty="0"/>
              <a:t>T</a:t>
            </a:r>
            <a:r>
              <a:rPr lang="en-US" dirty="0" smtClean="0"/>
              <a:t>echnology) skills </a:t>
            </a:r>
            <a:r>
              <a:rPr lang="en-US" dirty="0"/>
              <a:t>help us to communicate, run our business and stay connected with our family and friends. Hence, every person needs to acquire ICT skills and build them to stay updated with the latest software and </a:t>
            </a:r>
            <a:r>
              <a:rPr lang="en-US" dirty="0" smtClean="0"/>
              <a:t>applications.</a:t>
            </a:r>
          </a:p>
          <a:p>
            <a:pPr fontAlgn="base"/>
            <a:r>
              <a:rPr lang="en-US" b="1" u="sng" dirty="0"/>
              <a:t>Computer Hardware and </a:t>
            </a:r>
            <a:r>
              <a:rPr lang="en-US" b="1" u="sng" dirty="0" smtClean="0"/>
              <a:t>Software</a:t>
            </a:r>
            <a:r>
              <a:rPr lang="en-US" b="1" dirty="0"/>
              <a:t/>
            </a:r>
            <a:br>
              <a:rPr lang="en-US" b="1" dirty="0"/>
            </a:br>
            <a:endParaRPr lang="en-US" dirty="0"/>
          </a:p>
          <a:p>
            <a:pPr fontAlgn="base"/>
            <a:r>
              <a:rPr lang="en-US" dirty="0"/>
              <a:t>A computer system consists of two main parts</a:t>
            </a:r>
            <a:r>
              <a:rPr lang="en-US" dirty="0" smtClean="0"/>
              <a:t>—</a:t>
            </a:r>
            <a:r>
              <a:rPr lang="en-US" dirty="0"/>
              <a:t/>
            </a:r>
            <a:br>
              <a:rPr lang="en-US" dirty="0"/>
            </a:br>
            <a:endParaRPr lang="en-US" dirty="0"/>
          </a:p>
          <a:p>
            <a:pPr fontAlgn="base"/>
            <a:r>
              <a:rPr lang="en-US" b="1" dirty="0"/>
              <a:t>Hardware- </a:t>
            </a:r>
            <a:r>
              <a:rPr lang="en-US" dirty="0" smtClean="0"/>
              <a:t>The </a:t>
            </a:r>
            <a:r>
              <a:rPr lang="en-US" dirty="0"/>
              <a:t>physical parts that we can see and touch are called hardware. It is the machinery of a computer. These are the keyboard, monitor, CPU, etc</a:t>
            </a:r>
            <a:r>
              <a:rPr lang="en-US" dirty="0" smtClean="0"/>
              <a:t>.</a:t>
            </a:r>
            <a:r>
              <a:rPr lang="en-US" dirty="0"/>
              <a:t/>
            </a:r>
            <a:br>
              <a:rPr lang="en-US" dirty="0"/>
            </a:br>
            <a:endParaRPr lang="en-US" dirty="0"/>
          </a:p>
          <a:p>
            <a:pPr fontAlgn="base"/>
            <a:r>
              <a:rPr lang="en-US" b="1" dirty="0"/>
              <a:t>Software: </a:t>
            </a:r>
            <a:r>
              <a:rPr lang="en-US" dirty="0"/>
              <a:t>The part which cannot be seen but it makes hardware to work. Example: Windows, MS office etc</a:t>
            </a:r>
            <a:r>
              <a:rPr lang="en-US" dirty="0" smtClean="0"/>
              <a:t>.</a:t>
            </a:r>
          </a:p>
          <a:p>
            <a:pPr fontAlgn="base"/>
            <a:r>
              <a:rPr lang="en-US" b="1" dirty="0"/>
              <a:t>Operating System (OS)</a:t>
            </a:r>
            <a:r>
              <a:rPr lang="en-US" dirty="0"/>
              <a:t>. This is the software that starts working as soon as we switch on a computer. It displays the desktop on the monitor. Some of the most commonly used operating systems for laptops and desktop are Ubuntu, Microsoft Windows and Mac OS.</a:t>
            </a:r>
          </a:p>
          <a:p>
            <a:pPr algn="just"/>
            <a:endParaRPr lang="en-US" dirty="0"/>
          </a:p>
        </p:txBody>
      </p:sp>
    </p:spTree>
    <p:extLst>
      <p:ext uri="{BB962C8B-B14F-4D97-AF65-F5344CB8AC3E}">
        <p14:creationId xmlns:p14="http://schemas.microsoft.com/office/powerpoint/2010/main" val="193771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440" y="545465"/>
            <a:ext cx="11323320" cy="6025152"/>
          </a:xfrm>
        </p:spPr>
        <p:txBody>
          <a:bodyPr>
            <a:normAutofit fontScale="92500" lnSpcReduction="10000"/>
          </a:bodyPr>
          <a:lstStyle/>
          <a:p>
            <a:pPr algn="just" fontAlgn="base"/>
            <a:r>
              <a:rPr lang="en-US" b="1" dirty="0"/>
              <a:t>Starting a Computer</a:t>
            </a:r>
            <a:endParaRPr lang="en-US" dirty="0"/>
          </a:p>
          <a:p>
            <a:pPr algn="just" fontAlgn="base"/>
            <a:r>
              <a:rPr lang="en-US" dirty="0"/>
              <a:t>To start a computer, press the Power button on the CPU. This will start the operating system and display the desktop on the monitor.</a:t>
            </a:r>
          </a:p>
          <a:p>
            <a:pPr algn="just" fontAlgn="base"/>
            <a:r>
              <a:rPr lang="en-US" dirty="0"/>
              <a:t>Basic Functions performed when a computer starts a computer automatically runs a basic program called BIOS (Basic </a:t>
            </a:r>
            <a:r>
              <a:rPr lang="en-US" dirty="0" err="1"/>
              <a:t>Input/Output</a:t>
            </a:r>
            <a:r>
              <a:rPr lang="en-US" dirty="0"/>
              <a:t> System) as soon as it is switched on or the power button is pushed on. The BIOS first does a self-test. If the self-test shows that the system is fine, the BIOS will load the Operating System</a:t>
            </a:r>
            <a:r>
              <a:rPr lang="en-US" dirty="0" smtClean="0"/>
              <a:t>.</a:t>
            </a:r>
            <a:endParaRPr lang="en-US" dirty="0"/>
          </a:p>
          <a:p>
            <a:pPr algn="just" fontAlgn="base"/>
            <a:r>
              <a:rPr lang="en-US" b="1" dirty="0"/>
              <a:t>Login and Logout</a:t>
            </a:r>
            <a:endParaRPr lang="en-US" dirty="0"/>
          </a:p>
          <a:p>
            <a:pPr algn="just" fontAlgn="base"/>
            <a:r>
              <a:rPr lang="en-US" dirty="0"/>
              <a:t>When you login to the computer with your login-ID and password </a:t>
            </a:r>
            <a:r>
              <a:rPr lang="en-US" dirty="0" smtClean="0"/>
              <a:t>the </a:t>
            </a:r>
            <a:r>
              <a:rPr lang="en-US" dirty="0"/>
              <a:t>computer knows that you are an </a:t>
            </a:r>
            <a:r>
              <a:rPr lang="en-US" dirty="0" err="1"/>
              <a:t>authorised</a:t>
            </a:r>
            <a:r>
              <a:rPr lang="en-US" dirty="0"/>
              <a:t> person and allows you to work on the applications in the computer</a:t>
            </a:r>
            <a:r>
              <a:rPr lang="en-US" dirty="0" smtClean="0"/>
              <a:t>.</a:t>
            </a:r>
          </a:p>
          <a:p>
            <a:pPr fontAlgn="base"/>
            <a:r>
              <a:rPr lang="en-US" b="1" dirty="0"/>
              <a:t>Shutting Down a Computer</a:t>
            </a:r>
            <a:endParaRPr lang="en-US" dirty="0"/>
          </a:p>
          <a:p>
            <a:pPr fontAlgn="base"/>
            <a:r>
              <a:rPr lang="en-US" dirty="0"/>
              <a:t>You can shut down the windows computer clicking Star button at the bottom left corner and then click Shut Down. When you click Shut down, the Operating System will close all the applications and turn off the computer</a:t>
            </a:r>
            <a:r>
              <a:rPr lang="en-US" dirty="0" smtClean="0"/>
              <a:t>.</a:t>
            </a:r>
            <a:endParaRPr lang="en-US" dirty="0"/>
          </a:p>
          <a:p>
            <a:pPr algn="just" fontAlgn="base"/>
            <a:endParaRPr lang="en-US" dirty="0"/>
          </a:p>
          <a:p>
            <a:pPr algn="just"/>
            <a:endParaRPr lang="en-US" dirty="0"/>
          </a:p>
        </p:txBody>
      </p:sp>
    </p:spTree>
    <p:extLst>
      <p:ext uri="{BB962C8B-B14F-4D97-AF65-F5344CB8AC3E}">
        <p14:creationId xmlns:p14="http://schemas.microsoft.com/office/powerpoint/2010/main" val="422831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Using the Keyboard</a:t>
            </a:r>
            <a:endParaRPr lang="en-US" dirty="0"/>
          </a:p>
        </p:txBody>
      </p:sp>
      <p:sp>
        <p:nvSpPr>
          <p:cNvPr id="3" name="Content Placeholder 2"/>
          <p:cNvSpPr>
            <a:spLocks noGrp="1"/>
          </p:cNvSpPr>
          <p:nvPr>
            <p:ph idx="1"/>
          </p:nvPr>
        </p:nvSpPr>
        <p:spPr>
          <a:xfrm>
            <a:off x="420189" y="1446802"/>
            <a:ext cx="11336382" cy="5045438"/>
          </a:xfrm>
        </p:spPr>
        <p:txBody>
          <a:bodyPr>
            <a:normAutofit fontScale="77500" lnSpcReduction="20000"/>
          </a:bodyPr>
          <a:lstStyle/>
          <a:p>
            <a:pPr fontAlgn="base"/>
            <a:r>
              <a:rPr lang="en-US" dirty="0" smtClean="0"/>
              <a:t>A keyboard is an input device used to type text, numbers and commands into the computer.</a:t>
            </a:r>
          </a:p>
          <a:p>
            <a:pPr fontAlgn="base"/>
            <a:r>
              <a:rPr lang="en-US" b="1" dirty="0"/>
              <a:t>Function </a:t>
            </a:r>
            <a:r>
              <a:rPr lang="en-US" b="1" dirty="0" smtClean="0"/>
              <a:t>Keys</a:t>
            </a:r>
            <a:r>
              <a:rPr lang="en-US" dirty="0" smtClean="0"/>
              <a:t>- Keys </a:t>
            </a:r>
            <a:r>
              <a:rPr lang="en-US" dirty="0"/>
              <a:t>labeled from F1 to F12 are function keys. You use them to perform specific functions.</a:t>
            </a:r>
          </a:p>
          <a:p>
            <a:pPr fontAlgn="base"/>
            <a:r>
              <a:rPr lang="en-US" b="1" dirty="0"/>
              <a:t>(a) Control keys:</a:t>
            </a:r>
            <a:r>
              <a:rPr lang="en-US" dirty="0"/>
              <a:t> Keys, such as Control (CTRL), SHIFT, SPACEBAR, ALT, CAPS LOCK and TAB, are special control </a:t>
            </a:r>
            <a:r>
              <a:rPr lang="en-US" dirty="0" smtClean="0"/>
              <a:t>keys</a:t>
            </a:r>
          </a:p>
          <a:p>
            <a:pPr fontAlgn="base"/>
            <a:r>
              <a:rPr lang="en-US" b="1" dirty="0"/>
              <a:t>(b) Enter key:</a:t>
            </a:r>
            <a:r>
              <a:rPr lang="en-US" dirty="0"/>
              <a:t> The label on this key can be either ENTER or RETURN, depending on the brand of computer that you are using. You use the ENTER or the RETURN key to move the cursor to the beginning of a new line</a:t>
            </a:r>
            <a:r>
              <a:rPr lang="en-US" dirty="0" smtClean="0"/>
              <a:t>.</a:t>
            </a:r>
            <a:endParaRPr lang="en-US" dirty="0"/>
          </a:p>
          <a:p>
            <a:pPr fontAlgn="base"/>
            <a:r>
              <a:rPr lang="en-US" b="1" dirty="0"/>
              <a:t>(c) Punctuation keys: </a:t>
            </a:r>
            <a:r>
              <a:rPr lang="en-US" dirty="0"/>
              <a:t>Punctuation keys include keys for punctuation marks, such as colon (:), semicolon (;), question mark (?), single quotation marks (‘ ’), and double quotation marks (“ </a:t>
            </a:r>
            <a:r>
              <a:rPr lang="en-US" dirty="0" smtClean="0"/>
              <a:t>”).</a:t>
            </a:r>
            <a:endParaRPr lang="en-US" dirty="0"/>
          </a:p>
          <a:p>
            <a:pPr fontAlgn="base"/>
            <a:r>
              <a:rPr lang="en-US" b="1" dirty="0"/>
              <a:t>(d) Navigation keys:</a:t>
            </a:r>
            <a:r>
              <a:rPr lang="en-US" dirty="0"/>
              <a:t> Keys, such as the arrow keys, HOME, END, PAGE UP, and PAGE DOWN are navigation </a:t>
            </a:r>
            <a:r>
              <a:rPr lang="en-US" dirty="0" smtClean="0"/>
              <a:t>keys</a:t>
            </a:r>
            <a:endParaRPr lang="en-US" dirty="0"/>
          </a:p>
          <a:p>
            <a:pPr fontAlgn="base"/>
            <a:r>
              <a:rPr lang="en-US" b="1" dirty="0"/>
              <a:t>(e) Command keys: </a:t>
            </a:r>
            <a:r>
              <a:rPr lang="en-US" dirty="0"/>
              <a:t>Keys, such as INSERT (INS), DELETE (DEL), and BACKSPACE are </a:t>
            </a:r>
            <a:r>
              <a:rPr lang="en-US" dirty="0" smtClean="0"/>
              <a:t>command keys</a:t>
            </a:r>
            <a:r>
              <a:rPr lang="en-US" dirty="0"/>
              <a:t>. When the INSERT key is turned ON, it helps you overwrite characters to the right of </a:t>
            </a:r>
            <a:r>
              <a:rPr lang="en-US" dirty="0" smtClean="0"/>
              <a:t>the cursor.</a:t>
            </a:r>
            <a:endParaRPr lang="en-US" dirty="0"/>
          </a:p>
          <a:p>
            <a:pPr fontAlgn="base"/>
            <a:r>
              <a:rPr lang="en-US" b="1" dirty="0"/>
              <a:t>(f) Windows key: </a:t>
            </a:r>
            <a:r>
              <a:rPr lang="en-US" dirty="0"/>
              <a:t>Pressing this key opens the Start menu</a:t>
            </a:r>
          </a:p>
          <a:p>
            <a:pPr fontAlgn="base"/>
            <a:endParaRPr lang="en-US" dirty="0"/>
          </a:p>
          <a:p>
            <a:pPr fontAlgn="base"/>
            <a:endParaRPr lang="en-US" dirty="0" smtClean="0"/>
          </a:p>
          <a:p>
            <a:endParaRPr lang="en-US" dirty="0"/>
          </a:p>
        </p:txBody>
      </p:sp>
    </p:spTree>
    <p:extLst>
      <p:ext uri="{BB962C8B-B14F-4D97-AF65-F5344CB8AC3E}">
        <p14:creationId xmlns:p14="http://schemas.microsoft.com/office/powerpoint/2010/main" val="396019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Using a Mouse</a:t>
            </a:r>
            <a:endParaRPr lang="en-US" dirty="0"/>
          </a:p>
        </p:txBody>
      </p:sp>
      <p:sp>
        <p:nvSpPr>
          <p:cNvPr id="3" name="Content Placeholder 2"/>
          <p:cNvSpPr>
            <a:spLocks noGrp="1"/>
          </p:cNvSpPr>
          <p:nvPr>
            <p:ph idx="1"/>
          </p:nvPr>
        </p:nvSpPr>
        <p:spPr>
          <a:xfrm>
            <a:off x="571500" y="1420676"/>
            <a:ext cx="11049000" cy="4810306"/>
          </a:xfrm>
        </p:spPr>
        <p:txBody>
          <a:bodyPr>
            <a:normAutofit fontScale="85000" lnSpcReduction="20000"/>
          </a:bodyPr>
          <a:lstStyle/>
          <a:p>
            <a:pPr fontAlgn="base"/>
            <a:r>
              <a:rPr lang="en-US" dirty="0" smtClean="0"/>
              <a:t>A small </a:t>
            </a:r>
            <a:r>
              <a:rPr lang="en-US" dirty="0"/>
              <a:t>device that you can use to move, select and open items on your computer screen</a:t>
            </a:r>
            <a:r>
              <a:rPr lang="en-US" dirty="0" smtClean="0"/>
              <a:t>.</a:t>
            </a:r>
            <a:r>
              <a:rPr lang="en-US" dirty="0"/>
              <a:t/>
            </a:r>
            <a:br>
              <a:rPr lang="en-US" dirty="0"/>
            </a:br>
            <a:endParaRPr lang="en-US" dirty="0"/>
          </a:p>
          <a:p>
            <a:pPr fontAlgn="base"/>
            <a:r>
              <a:rPr lang="en-US" b="1" dirty="0"/>
              <a:t>Roll Over or </a:t>
            </a:r>
            <a:r>
              <a:rPr lang="en-US" b="1" dirty="0" smtClean="0"/>
              <a:t>Hover - </a:t>
            </a:r>
            <a:r>
              <a:rPr lang="en-US" dirty="0" smtClean="0"/>
              <a:t>Some </a:t>
            </a:r>
            <a:r>
              <a:rPr lang="en-US" dirty="0"/>
              <a:t>actions can be done by simply rolling over or hovering over an item. When you bring the mouse over a file in File Explorer, it will show the details of that </a:t>
            </a:r>
            <a:r>
              <a:rPr lang="en-US" dirty="0" smtClean="0"/>
              <a:t>file</a:t>
            </a:r>
            <a:r>
              <a:rPr lang="en-US" dirty="0"/>
              <a:t/>
            </a:r>
            <a:br>
              <a:rPr lang="en-US" dirty="0"/>
            </a:br>
            <a:endParaRPr lang="en-US" dirty="0"/>
          </a:p>
          <a:p>
            <a:pPr fontAlgn="base"/>
            <a:r>
              <a:rPr lang="en-US" b="1" dirty="0"/>
              <a:t>Point and </a:t>
            </a:r>
            <a:r>
              <a:rPr lang="en-US" b="1" dirty="0" smtClean="0"/>
              <a:t>Click - </a:t>
            </a:r>
            <a:r>
              <a:rPr lang="en-US" dirty="0" smtClean="0"/>
              <a:t>As </a:t>
            </a:r>
            <a:r>
              <a:rPr lang="en-US" dirty="0"/>
              <a:t>you move the mouse on your desk, a pointer moves correspondingly on your screen</a:t>
            </a:r>
            <a:r>
              <a:rPr lang="en-US" dirty="0" smtClean="0"/>
              <a:t>. When </a:t>
            </a:r>
            <a:r>
              <a:rPr lang="en-US" dirty="0"/>
              <a:t>you click a particular file, it gets </a:t>
            </a:r>
            <a:r>
              <a:rPr lang="en-US" dirty="0" smtClean="0"/>
              <a:t>selected</a:t>
            </a:r>
            <a:r>
              <a:rPr lang="en-US" dirty="0"/>
              <a:t/>
            </a:r>
            <a:br>
              <a:rPr lang="en-US" dirty="0"/>
            </a:br>
            <a:endParaRPr lang="en-US" dirty="0"/>
          </a:p>
          <a:p>
            <a:pPr fontAlgn="base"/>
            <a:r>
              <a:rPr lang="en-US" b="1" dirty="0"/>
              <a:t>Drag and </a:t>
            </a:r>
            <a:r>
              <a:rPr lang="en-US" b="1" dirty="0" smtClean="0"/>
              <a:t>Drop - </a:t>
            </a:r>
            <a:r>
              <a:rPr lang="en-US" dirty="0" smtClean="0"/>
              <a:t>To </a:t>
            </a:r>
            <a:r>
              <a:rPr lang="en-US" dirty="0"/>
              <a:t>move an item, you need to click it, and then holding the mouse button down, move the item to a new location. After you move the item to the new location, you release the mouse button. This is called drag and drop</a:t>
            </a:r>
            <a:r>
              <a:rPr lang="en-US" dirty="0" smtClean="0"/>
              <a:t>.</a:t>
            </a:r>
            <a:r>
              <a:rPr lang="en-US" dirty="0"/>
              <a:t/>
            </a:r>
            <a:br>
              <a:rPr lang="en-US" dirty="0"/>
            </a:br>
            <a:endParaRPr lang="en-US" dirty="0"/>
          </a:p>
          <a:p>
            <a:pPr fontAlgn="base"/>
            <a:r>
              <a:rPr lang="en-US" b="1" dirty="0" smtClean="0"/>
              <a:t>Double-click - </a:t>
            </a:r>
            <a:r>
              <a:rPr lang="en-US" dirty="0" smtClean="0"/>
              <a:t>Double-clicking </a:t>
            </a:r>
            <a:r>
              <a:rPr lang="en-US" dirty="0"/>
              <a:t>means to quickly click the left mouse button twice. When we double-click on a file, it will open the file.</a:t>
            </a:r>
          </a:p>
          <a:p>
            <a:endParaRPr lang="en-US" dirty="0"/>
          </a:p>
        </p:txBody>
      </p:sp>
    </p:spTree>
    <p:extLst>
      <p:ext uri="{BB962C8B-B14F-4D97-AF65-F5344CB8AC3E}">
        <p14:creationId xmlns:p14="http://schemas.microsoft.com/office/powerpoint/2010/main" val="3347197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Performing Basic File Operations</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838200" y="1018903"/>
            <a:ext cx="10515600" cy="5158060"/>
          </a:xfrm>
        </p:spPr>
        <p:txBody>
          <a:bodyPr>
            <a:normAutofit lnSpcReduction="10000"/>
          </a:bodyPr>
          <a:lstStyle/>
          <a:p>
            <a:pPr fontAlgn="base"/>
            <a:r>
              <a:rPr lang="en-US" b="1" dirty="0"/>
              <a:t>Files and </a:t>
            </a:r>
            <a:r>
              <a:rPr lang="en-US" b="1" dirty="0" smtClean="0"/>
              <a:t>Folders - All </a:t>
            </a:r>
            <a:r>
              <a:rPr lang="en-US" b="1" dirty="0"/>
              <a:t>information stored in a computer is kept in files</a:t>
            </a:r>
            <a:r>
              <a:rPr lang="en-US" dirty="0" smtClean="0"/>
              <a:t>. Each </a:t>
            </a:r>
            <a:r>
              <a:rPr lang="en-US" dirty="0"/>
              <a:t>file is given a file name and has a file name extension that identifies the file type</a:t>
            </a:r>
            <a:r>
              <a:rPr lang="en-US" dirty="0" smtClean="0"/>
              <a:t>. Example</a:t>
            </a:r>
            <a:r>
              <a:rPr lang="en-US" dirty="0"/>
              <a:t>: .txt, .jpg, .mp3</a:t>
            </a:r>
            <a:r>
              <a:rPr lang="en-US" dirty="0" smtClean="0"/>
              <a:t>.</a:t>
            </a:r>
            <a:endParaRPr lang="en-US" dirty="0"/>
          </a:p>
          <a:p>
            <a:pPr fontAlgn="base"/>
            <a:r>
              <a:rPr lang="en-US" b="1" dirty="0"/>
              <a:t>A folder is a location where a group of files can be </a:t>
            </a:r>
            <a:r>
              <a:rPr lang="en-US" b="1" dirty="0" smtClean="0"/>
              <a:t>stored</a:t>
            </a:r>
            <a:endParaRPr lang="en-US" dirty="0"/>
          </a:p>
          <a:p>
            <a:pPr fontAlgn="base"/>
            <a:r>
              <a:rPr lang="en-US" b="1" dirty="0"/>
              <a:t>Basic </a:t>
            </a:r>
            <a:r>
              <a:rPr lang="en-US" b="1" dirty="0" smtClean="0"/>
              <a:t>Shortcuts</a:t>
            </a:r>
            <a:endParaRPr lang="en-US" dirty="0"/>
          </a:p>
          <a:p>
            <a:pPr lvl="1" fontAlgn="base"/>
            <a:r>
              <a:rPr lang="en-US" dirty="0" err="1"/>
              <a:t>CTRL+z</a:t>
            </a:r>
            <a:r>
              <a:rPr lang="en-US" dirty="0"/>
              <a:t> — undo</a:t>
            </a:r>
          </a:p>
          <a:p>
            <a:pPr lvl="1" fontAlgn="base"/>
            <a:r>
              <a:rPr lang="en-US" dirty="0" err="1"/>
              <a:t>CTRL+y</a:t>
            </a:r>
            <a:r>
              <a:rPr lang="en-US" dirty="0"/>
              <a:t> — redo</a:t>
            </a:r>
          </a:p>
          <a:p>
            <a:pPr lvl="1" fontAlgn="base"/>
            <a:r>
              <a:rPr lang="en-US" dirty="0" err="1"/>
              <a:t>CTRL+a</a:t>
            </a:r>
            <a:r>
              <a:rPr lang="en-US" dirty="0"/>
              <a:t> — select all</a:t>
            </a:r>
          </a:p>
          <a:p>
            <a:pPr lvl="1" fontAlgn="base"/>
            <a:r>
              <a:rPr lang="en-US" dirty="0" err="1"/>
              <a:t>CTRL+x</a:t>
            </a:r>
            <a:r>
              <a:rPr lang="en-US" dirty="0"/>
              <a:t> — cut</a:t>
            </a:r>
          </a:p>
          <a:p>
            <a:pPr lvl="1" fontAlgn="base"/>
            <a:r>
              <a:rPr lang="en-US" dirty="0" err="1"/>
              <a:t>CTRL+c</a:t>
            </a:r>
            <a:r>
              <a:rPr lang="en-US" dirty="0"/>
              <a:t> — copy</a:t>
            </a:r>
          </a:p>
          <a:p>
            <a:pPr lvl="1" fontAlgn="base"/>
            <a:r>
              <a:rPr lang="en-US" dirty="0" err="1"/>
              <a:t>CTRL+v</a:t>
            </a:r>
            <a:r>
              <a:rPr lang="en-US" dirty="0"/>
              <a:t> — paste</a:t>
            </a:r>
          </a:p>
          <a:p>
            <a:pPr lvl="1" fontAlgn="base"/>
            <a:r>
              <a:rPr lang="en-US" dirty="0" err="1"/>
              <a:t>CTRL+p</a:t>
            </a:r>
            <a:r>
              <a:rPr lang="en-US" dirty="0"/>
              <a:t> — print</a:t>
            </a:r>
          </a:p>
          <a:p>
            <a:pPr lvl="1" fontAlgn="base"/>
            <a:r>
              <a:rPr lang="en-US" dirty="0"/>
              <a:t>CTRL+s — save.</a:t>
            </a:r>
          </a:p>
          <a:p>
            <a:endParaRPr lang="en-US" dirty="0"/>
          </a:p>
        </p:txBody>
      </p:sp>
    </p:spTree>
    <p:extLst>
      <p:ext uri="{BB962C8B-B14F-4D97-AF65-F5344CB8AC3E}">
        <p14:creationId xmlns:p14="http://schemas.microsoft.com/office/powerpoint/2010/main" val="3851745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Computer Care and Maintenance</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326571" y="1123406"/>
            <a:ext cx="11495315" cy="5053557"/>
          </a:xfrm>
        </p:spPr>
        <p:txBody>
          <a:bodyPr>
            <a:normAutofit fontScale="77500" lnSpcReduction="20000"/>
          </a:bodyPr>
          <a:lstStyle/>
          <a:p>
            <a:pPr fontAlgn="base"/>
            <a:r>
              <a:rPr lang="en-US" b="1" dirty="0"/>
              <a:t>Importance of Care and Maintenance of </a:t>
            </a:r>
            <a:r>
              <a:rPr lang="en-US" b="1" dirty="0" smtClean="0"/>
              <a:t>Computers</a:t>
            </a:r>
            <a:endParaRPr lang="en-US" dirty="0"/>
          </a:p>
          <a:p>
            <a:pPr fontAlgn="base"/>
            <a:r>
              <a:rPr lang="en-US" dirty="0"/>
              <a:t>Taking care of electronic devices, such as computer and mobiles helps them to work properly</a:t>
            </a:r>
            <a:r>
              <a:rPr lang="en-US" dirty="0" smtClean="0"/>
              <a:t>.</a:t>
            </a:r>
          </a:p>
          <a:p>
            <a:pPr fontAlgn="base"/>
            <a:r>
              <a:rPr lang="en-US" b="1" dirty="0"/>
              <a:t>Basic Tips for Taking Care of </a:t>
            </a:r>
            <a:r>
              <a:rPr lang="en-US" b="1" dirty="0" smtClean="0"/>
              <a:t>Devices</a:t>
            </a:r>
            <a:endParaRPr lang="en-US" dirty="0"/>
          </a:p>
          <a:p>
            <a:pPr lvl="1" fontAlgn="base"/>
            <a:r>
              <a:rPr lang="en-US" b="1" dirty="0"/>
              <a:t>(</a:t>
            </a:r>
            <a:r>
              <a:rPr lang="en-US" b="1" dirty="0" err="1"/>
              <a:t>i</a:t>
            </a:r>
            <a:r>
              <a:rPr lang="en-US" b="1" dirty="0"/>
              <a:t>) Keyboard: </a:t>
            </a:r>
            <a:r>
              <a:rPr lang="en-US" dirty="0"/>
              <a:t>You can clean a keyboard with a soft </a:t>
            </a:r>
            <a:r>
              <a:rPr lang="en-US" dirty="0" smtClean="0"/>
              <a:t>brush</a:t>
            </a:r>
            <a:endParaRPr lang="en-US" dirty="0"/>
          </a:p>
          <a:p>
            <a:pPr lvl="1" fontAlgn="base"/>
            <a:r>
              <a:rPr lang="en-US" b="1" dirty="0"/>
              <a:t>(ii) Screen:</a:t>
            </a:r>
            <a:r>
              <a:rPr lang="en-US" dirty="0"/>
              <a:t> You can wipe the screen with a soft cloth to remove any finger marks</a:t>
            </a:r>
            <a:r>
              <a:rPr lang="en-US" dirty="0" smtClean="0"/>
              <a:t>.</a:t>
            </a:r>
          </a:p>
          <a:p>
            <a:pPr lvl="1" fontAlgn="base"/>
            <a:r>
              <a:rPr lang="en-US" b="1" dirty="0" smtClean="0"/>
              <a:t>(iii) Be careful with food and drinks: </a:t>
            </a:r>
            <a:r>
              <a:rPr lang="en-US" dirty="0" smtClean="0"/>
              <a:t>Avoid eating and keeping glasses of water or cups of coffee near a computer</a:t>
            </a:r>
          </a:p>
          <a:p>
            <a:pPr lvl="1" fontAlgn="base"/>
            <a:r>
              <a:rPr lang="en-US" b="1" dirty="0" smtClean="0"/>
              <a:t>(iv) </a:t>
            </a:r>
            <a:r>
              <a:rPr lang="en-US" b="1" dirty="0"/>
              <a:t>Handle devices carefully:</a:t>
            </a:r>
            <a:r>
              <a:rPr lang="en-US" dirty="0"/>
              <a:t> Handle and move your laptop carefully and avoid dropping or  banging it against a hard surface</a:t>
            </a:r>
            <a:r>
              <a:rPr lang="en-US" dirty="0" smtClean="0"/>
              <a:t>.</a:t>
            </a:r>
          </a:p>
          <a:p>
            <a:pPr lvl="1" fontAlgn="base"/>
            <a:r>
              <a:rPr lang="en-US" b="1" dirty="0" smtClean="0"/>
              <a:t>(v) Keep the computer cool: </a:t>
            </a:r>
            <a:r>
              <a:rPr lang="en-US" dirty="0" smtClean="0"/>
              <a:t>If a computer, laptop or mobile device gets overheated, the internal parts can be damaged. The CPU has an internal fan to keep it cool. We should make sure the fan is functioning.</a:t>
            </a:r>
          </a:p>
          <a:p>
            <a:pPr lvl="1" fontAlgn="base"/>
            <a:r>
              <a:rPr lang="en-US" b="1" dirty="0" smtClean="0"/>
              <a:t>(</a:t>
            </a:r>
            <a:r>
              <a:rPr lang="en-US" b="1" dirty="0"/>
              <a:t>vi) Do not overcharge your battery:</a:t>
            </a:r>
            <a:r>
              <a:rPr lang="en-US" dirty="0"/>
              <a:t> Sometimes we keep a device plugged in for charging even after it is fully </a:t>
            </a:r>
            <a:r>
              <a:rPr lang="en-US" dirty="0" err="1"/>
              <a:t>charged.This</a:t>
            </a:r>
            <a:r>
              <a:rPr lang="en-US" dirty="0"/>
              <a:t> reduces the battery life. Always unplug the device once </a:t>
            </a:r>
            <a:r>
              <a:rPr lang="en-US" dirty="0" smtClean="0"/>
              <a:t>it is </a:t>
            </a:r>
            <a:r>
              <a:rPr lang="en-US" dirty="0"/>
              <a:t>charged 100</a:t>
            </a:r>
            <a:r>
              <a:rPr lang="en-US" dirty="0" smtClean="0"/>
              <a:t>%. </a:t>
            </a:r>
          </a:p>
          <a:p>
            <a:pPr lvl="1" fontAlgn="base"/>
            <a:r>
              <a:rPr lang="en-US" b="1" dirty="0" smtClean="0"/>
              <a:t>(</a:t>
            </a:r>
            <a:r>
              <a:rPr lang="en-US" b="1" dirty="0"/>
              <a:t>vii) Always plug in devices carefully:</a:t>
            </a:r>
            <a:r>
              <a:rPr lang="en-US" dirty="0"/>
              <a:t> Any device being connected to a laptop or computer such as a USB drive or headphones, should be done gently. It should not be forced into the port</a:t>
            </a:r>
            <a:r>
              <a:rPr lang="en-US" dirty="0" smtClean="0"/>
              <a:t>.</a:t>
            </a:r>
          </a:p>
          <a:p>
            <a:pPr lvl="1" fontAlgn="base"/>
            <a:r>
              <a:rPr lang="en-US" b="1" dirty="0" smtClean="0"/>
              <a:t>(</a:t>
            </a:r>
            <a:r>
              <a:rPr lang="en-US" b="1" dirty="0"/>
              <a:t>viii) Do not run too many programs at a time:</a:t>
            </a:r>
            <a:r>
              <a:rPr lang="en-US" dirty="0"/>
              <a:t> When too many programs are running at the same time, the computer can become slow and even crash.</a:t>
            </a:r>
          </a:p>
          <a:p>
            <a:pPr lvl="1" fontAlgn="base"/>
            <a:endParaRPr lang="en-US" dirty="0" smtClean="0"/>
          </a:p>
          <a:p>
            <a:pPr fontAlgn="base"/>
            <a:endParaRPr lang="en-US" dirty="0"/>
          </a:p>
        </p:txBody>
      </p:sp>
    </p:spTree>
    <p:extLst>
      <p:ext uri="{BB962C8B-B14F-4D97-AF65-F5344CB8AC3E}">
        <p14:creationId xmlns:p14="http://schemas.microsoft.com/office/powerpoint/2010/main" val="186220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006" y="312874"/>
            <a:ext cx="10515600" cy="1325563"/>
          </a:xfrm>
        </p:spPr>
        <p:txBody>
          <a:bodyPr/>
          <a:lstStyle/>
          <a:p>
            <a:r>
              <a:rPr lang="en-US" b="1" dirty="0" smtClean="0"/>
              <a:t>Prepare a Maintenance Schedule</a:t>
            </a:r>
            <a:r>
              <a:rPr lang="en-US" dirty="0" smtClean="0"/>
              <a:t/>
            </a:r>
            <a:br>
              <a:rPr lang="en-US" dirty="0" smtClean="0"/>
            </a:br>
            <a:endParaRPr lang="en-US" dirty="0"/>
          </a:p>
        </p:txBody>
      </p:sp>
      <p:sp>
        <p:nvSpPr>
          <p:cNvPr id="3" name="Content Placeholder 2"/>
          <p:cNvSpPr>
            <a:spLocks noGrp="1"/>
          </p:cNvSpPr>
          <p:nvPr>
            <p:ph idx="1"/>
          </p:nvPr>
        </p:nvSpPr>
        <p:spPr>
          <a:xfrm>
            <a:off x="590005" y="975655"/>
            <a:ext cx="5418909" cy="5190014"/>
          </a:xfrm>
        </p:spPr>
        <p:txBody>
          <a:bodyPr>
            <a:normAutofit/>
          </a:bodyPr>
          <a:lstStyle/>
          <a:p>
            <a:pPr marL="0" indent="0" fontAlgn="base">
              <a:buNone/>
            </a:pPr>
            <a:endParaRPr lang="en-US" sz="2000" dirty="0" smtClean="0"/>
          </a:p>
          <a:p>
            <a:pPr fontAlgn="base"/>
            <a:r>
              <a:rPr lang="en-US" sz="2000" b="1" dirty="0" smtClean="0"/>
              <a:t>(</a:t>
            </a:r>
            <a:r>
              <a:rPr lang="en-US" sz="2000" b="1" dirty="0"/>
              <a:t>a) Daily Maintenance</a:t>
            </a:r>
            <a:endParaRPr lang="en-US" sz="2000" dirty="0"/>
          </a:p>
          <a:p>
            <a:pPr fontAlgn="base"/>
            <a:r>
              <a:rPr lang="en-US" sz="2000" dirty="0" err="1"/>
              <a:t>i</a:t>
            </a:r>
            <a:r>
              <a:rPr lang="en-US" sz="2000" dirty="0"/>
              <a:t>. Clean up your e-mail inbox</a:t>
            </a:r>
          </a:p>
          <a:p>
            <a:pPr fontAlgn="base"/>
            <a:r>
              <a:rPr lang="en-US" sz="2000" dirty="0"/>
              <a:t>ii. Download e-mail attachments and save in proper </a:t>
            </a:r>
            <a:r>
              <a:rPr lang="en-US" sz="2000" dirty="0" smtClean="0"/>
              <a:t>folders</a:t>
            </a:r>
            <a:r>
              <a:rPr lang="en-US" sz="2000" dirty="0"/>
              <a:t/>
            </a:r>
            <a:br>
              <a:rPr lang="en-US" sz="2000" dirty="0"/>
            </a:br>
            <a:endParaRPr lang="en-US" sz="2000" dirty="0"/>
          </a:p>
          <a:p>
            <a:pPr fontAlgn="base"/>
            <a:r>
              <a:rPr lang="en-US" sz="2000" b="1" dirty="0"/>
              <a:t>(b) Weekly Maintenance</a:t>
            </a:r>
            <a:endParaRPr lang="en-US" sz="2000" dirty="0"/>
          </a:p>
          <a:p>
            <a:pPr fontAlgn="base"/>
            <a:r>
              <a:rPr lang="en-US" sz="2000" dirty="0" err="1"/>
              <a:t>i</a:t>
            </a:r>
            <a:r>
              <a:rPr lang="en-US" sz="2000" dirty="0"/>
              <a:t>. Clean your keyboard</a:t>
            </a:r>
          </a:p>
          <a:p>
            <a:pPr fontAlgn="base"/>
            <a:r>
              <a:rPr lang="en-US" sz="2000" dirty="0"/>
              <a:t>ii. Clean your monitor</a:t>
            </a:r>
          </a:p>
          <a:p>
            <a:pPr fontAlgn="base"/>
            <a:r>
              <a:rPr lang="en-US" sz="2000" dirty="0"/>
              <a:t>iii. Dust CPU and printer</a:t>
            </a:r>
          </a:p>
          <a:p>
            <a:pPr fontAlgn="base"/>
            <a:r>
              <a:rPr lang="en-US" sz="2000" dirty="0"/>
              <a:t>iv. Backup your data to an external </a:t>
            </a:r>
            <a:r>
              <a:rPr lang="en-US" sz="2000" dirty="0" smtClean="0"/>
              <a:t>drive</a:t>
            </a:r>
          </a:p>
          <a:p>
            <a:pPr fontAlgn="base"/>
            <a:endParaRPr lang="en-US" sz="2000" dirty="0"/>
          </a:p>
          <a:p>
            <a:endParaRPr lang="en-US" sz="2000" dirty="0"/>
          </a:p>
        </p:txBody>
      </p:sp>
      <p:sp>
        <p:nvSpPr>
          <p:cNvPr id="8" name="Content Placeholder 2"/>
          <p:cNvSpPr txBox="1">
            <a:spLocks/>
          </p:cNvSpPr>
          <p:nvPr/>
        </p:nvSpPr>
        <p:spPr>
          <a:xfrm>
            <a:off x="6241869" y="975655"/>
            <a:ext cx="5606142" cy="5190014"/>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endParaRPr lang="en-US" dirty="0" smtClean="0"/>
          </a:p>
          <a:p>
            <a:pPr fontAlgn="base"/>
            <a:r>
              <a:rPr lang="en-US" b="1" dirty="0" smtClean="0"/>
              <a:t>(c) Monthly Maintenance</a:t>
            </a:r>
            <a:endParaRPr lang="en-US" dirty="0" smtClean="0"/>
          </a:p>
          <a:p>
            <a:pPr fontAlgn="base"/>
            <a:r>
              <a:rPr lang="en-US" dirty="0" err="1" smtClean="0"/>
              <a:t>i</a:t>
            </a:r>
            <a:r>
              <a:rPr lang="en-US" dirty="0" smtClean="0"/>
              <a:t>. Transfer photographs to computer and delete from drive</a:t>
            </a:r>
          </a:p>
          <a:p>
            <a:pPr fontAlgn="base"/>
            <a:r>
              <a:rPr lang="en-US" dirty="0" smtClean="0"/>
              <a:t>ii. </a:t>
            </a:r>
            <a:r>
              <a:rPr lang="en-US" dirty="0" err="1" smtClean="0"/>
              <a:t>Organise</a:t>
            </a:r>
            <a:r>
              <a:rPr lang="en-US" dirty="0" smtClean="0"/>
              <a:t> photos into folders or albums</a:t>
            </a:r>
          </a:p>
          <a:p>
            <a:pPr fontAlgn="base"/>
            <a:r>
              <a:rPr lang="en-US" dirty="0" smtClean="0"/>
              <a:t>iii. Clean up ‘Download’ folder</a:t>
            </a:r>
          </a:p>
          <a:p>
            <a:pPr fontAlgn="base"/>
            <a:r>
              <a:rPr lang="en-US" dirty="0" smtClean="0"/>
              <a:t>iv. Uninstall unused programs and apps</a:t>
            </a:r>
          </a:p>
          <a:p>
            <a:pPr fontAlgn="base"/>
            <a:r>
              <a:rPr lang="en-US" dirty="0" smtClean="0"/>
              <a:t>v. Run disk-cleaner software</a:t>
            </a:r>
          </a:p>
          <a:p>
            <a:pPr fontAlgn="base"/>
            <a:r>
              <a:rPr lang="en-US" dirty="0" smtClean="0"/>
              <a:t>vi. Run full system virus scan</a:t>
            </a:r>
          </a:p>
          <a:p>
            <a:pPr fontAlgn="base"/>
            <a:r>
              <a:rPr lang="en-US" b="1" dirty="0" smtClean="0"/>
              <a:t>(d) Yearly/Annual Maintenance</a:t>
            </a:r>
            <a:endParaRPr lang="en-US" dirty="0" smtClean="0"/>
          </a:p>
          <a:p>
            <a:pPr fontAlgn="base"/>
            <a:r>
              <a:rPr lang="en-US" dirty="0" smtClean="0"/>
              <a:t>(</a:t>
            </a:r>
            <a:r>
              <a:rPr lang="en-US" dirty="0" err="1" smtClean="0"/>
              <a:t>i</a:t>
            </a:r>
            <a:r>
              <a:rPr lang="en-US" dirty="0" smtClean="0"/>
              <a:t>) Clean up contacts list on social media accounts</a:t>
            </a:r>
          </a:p>
          <a:p>
            <a:pPr fontAlgn="base"/>
            <a:r>
              <a:rPr lang="en-US" dirty="0" smtClean="0"/>
              <a:t>(ii) Clean up e-mail contact list</a:t>
            </a:r>
          </a:p>
          <a:p>
            <a:pPr fontAlgn="base"/>
            <a:r>
              <a:rPr lang="en-US" dirty="0" smtClean="0"/>
              <a:t>(iii) Update your operating system</a:t>
            </a:r>
          </a:p>
          <a:p>
            <a:pPr fontAlgn="base"/>
            <a:r>
              <a:rPr lang="en-US" dirty="0" smtClean="0"/>
              <a:t>(iv) Check for expiry of anti-virus software and renew</a:t>
            </a:r>
          </a:p>
          <a:p>
            <a:pPr fontAlgn="base"/>
            <a:endParaRPr lang="en-US" dirty="0" smtClean="0"/>
          </a:p>
          <a:p>
            <a:endParaRPr lang="en-US" dirty="0"/>
          </a:p>
        </p:txBody>
      </p:sp>
    </p:spTree>
    <p:extLst>
      <p:ext uri="{BB962C8B-B14F-4D97-AF65-F5344CB8AC3E}">
        <p14:creationId xmlns:p14="http://schemas.microsoft.com/office/powerpoint/2010/main" val="2167321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063" y="440962"/>
            <a:ext cx="11297194" cy="5868397"/>
          </a:xfrm>
        </p:spPr>
        <p:txBody>
          <a:bodyPr>
            <a:normAutofit fontScale="85000" lnSpcReduction="20000"/>
          </a:bodyPr>
          <a:lstStyle/>
          <a:p>
            <a:pPr fontAlgn="base"/>
            <a:r>
              <a:rPr lang="en-US" b="1" dirty="0" smtClean="0"/>
              <a:t>Backup Your Data</a:t>
            </a:r>
            <a:endParaRPr lang="en-US" dirty="0" smtClean="0"/>
          </a:p>
          <a:p>
            <a:pPr fontAlgn="base"/>
            <a:r>
              <a:rPr lang="en-US" dirty="0" smtClean="0"/>
              <a:t>Backing </a:t>
            </a:r>
            <a:r>
              <a:rPr lang="en-US" dirty="0"/>
              <a:t>up data means to save the information present on your computer on another device, such as CD/DVD drives Data can recovered from here in case the computer stops working completely. Computers can crash, humans can make mistakes and natural disasters, such as floods can </a:t>
            </a:r>
            <a:r>
              <a:rPr lang="en-US" dirty="0" smtClean="0"/>
              <a:t>happen</a:t>
            </a:r>
            <a:r>
              <a:rPr lang="en-US" dirty="0"/>
              <a:t/>
            </a:r>
            <a:br>
              <a:rPr lang="en-US" dirty="0"/>
            </a:br>
            <a:endParaRPr lang="en-US" dirty="0"/>
          </a:p>
          <a:p>
            <a:pPr fontAlgn="base"/>
            <a:r>
              <a:rPr lang="en-US" b="1" dirty="0"/>
              <a:t>Scanning and Cleaning Viruses</a:t>
            </a:r>
            <a:endParaRPr lang="en-US" dirty="0"/>
          </a:p>
          <a:p>
            <a:pPr fontAlgn="base"/>
            <a:r>
              <a:rPr lang="en-US" dirty="0"/>
              <a:t>Sometimes computer viruses can enter a computer from such attacks we can install anti-virus software. This will prevent any viruses from entering and will also clean any viruses that may enter our system before they affect the data</a:t>
            </a:r>
            <a:r>
              <a:rPr lang="en-US" dirty="0" smtClean="0"/>
              <a:t>.</a:t>
            </a:r>
            <a:endParaRPr lang="en-US" dirty="0"/>
          </a:p>
          <a:p>
            <a:pPr fontAlgn="base"/>
            <a:r>
              <a:rPr lang="en-US" dirty="0"/>
              <a:t>Increasing Computer Performance If we have been using a computer for a long time </a:t>
            </a:r>
            <a:r>
              <a:rPr lang="en-US" dirty="0" smtClean="0"/>
              <a:t>we have </a:t>
            </a:r>
            <a:r>
              <a:rPr lang="en-US" dirty="0"/>
              <a:t>a lot of unnecessary files and data, such as temporary files and images. When they use too much hard-disk space, the performance of the computer goes down. It is important that we keep cleaning by removing any extra files.</a:t>
            </a:r>
          </a:p>
          <a:p>
            <a:pPr fontAlgn="base"/>
            <a:r>
              <a:rPr lang="en-US" b="1" dirty="0"/>
              <a:t>Removing SPAM from your Computer</a:t>
            </a:r>
            <a:endParaRPr lang="en-US" dirty="0"/>
          </a:p>
          <a:p>
            <a:pPr fontAlgn="base"/>
            <a:r>
              <a:rPr lang="en-US" dirty="0"/>
              <a:t>Sometimes we get emails from companies who are advertising a product or trying </a:t>
            </a:r>
            <a:r>
              <a:rPr lang="en-US" dirty="0" smtClean="0"/>
              <a:t>to attract </a:t>
            </a:r>
            <a:r>
              <a:rPr lang="en-US" dirty="0"/>
              <a:t>you to their website. Such mails are called SPAM. We should never respond to SPAM and delete it on a regular basis.</a:t>
            </a:r>
          </a:p>
          <a:p>
            <a:endParaRPr lang="en-US" dirty="0" smtClean="0"/>
          </a:p>
        </p:txBody>
      </p:sp>
    </p:spTree>
    <p:extLst>
      <p:ext uri="{BB962C8B-B14F-4D97-AF65-F5344CB8AC3E}">
        <p14:creationId xmlns:p14="http://schemas.microsoft.com/office/powerpoint/2010/main" val="10232874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391</Words>
  <Application>Microsoft Office PowerPoint</Application>
  <PresentationFormat>Widescreen</PresentationFormat>
  <Paragraphs>102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PART A 4. ICT Skills  </vt:lpstr>
      <vt:lpstr>Basic Computer Operations </vt:lpstr>
      <vt:lpstr>PowerPoint Presentation</vt:lpstr>
      <vt:lpstr>Using the Keyboard</vt:lpstr>
      <vt:lpstr>Using a Mouse</vt:lpstr>
      <vt:lpstr>Performing Basic File Operations </vt:lpstr>
      <vt:lpstr>Computer Care and Maintenance </vt:lpstr>
      <vt:lpstr>Prepare a Maintenance Schedule </vt:lpstr>
      <vt:lpstr>PowerPoint Presentation</vt:lpstr>
      <vt:lpstr>Computer Security and Privacy</vt:lpstr>
      <vt:lpstr>PowerPoint Presentation</vt:lpstr>
      <vt:lpstr>Protecting your Data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A 4. ICT Skills  </dc:title>
  <dc:creator>ibm</dc:creator>
  <cp:lastModifiedBy>ibm</cp:lastModifiedBy>
  <cp:revision>26</cp:revision>
  <dcterms:created xsi:type="dcterms:W3CDTF">2023-10-27T18:39:47Z</dcterms:created>
  <dcterms:modified xsi:type="dcterms:W3CDTF">2023-10-30T00:33:12Z</dcterms:modified>
</cp:coreProperties>
</file>